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44" r:id="rId1"/>
  </p:sldMasterIdLst>
  <p:sldIdLst>
    <p:sldId id="259" r:id="rId2"/>
    <p:sldId id="258" r:id="rId3"/>
    <p:sldId id="261" r:id="rId4"/>
    <p:sldId id="262" r:id="rId5"/>
    <p:sldId id="263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0DE349-763F-402D-8268-9E94D5935376}" v="115" dt="2024-12-25T11:16:45.2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s-c\AppData\Local\Microsoft\Windows\INetCache\IE\ZJEIIILE\PROJEK%20PTI%5b1%5d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1551202974628172"/>
          <c:y val="0.17634259259259263"/>
          <c:w val="0.81210608048993871"/>
          <c:h val="0.61498432487605714"/>
        </c:manualLayout>
      </c:layout>
      <c:bar3DChart>
        <c:barDir val="bar"/>
        <c:grouping val="percentStacked"/>
        <c:varyColors val="0"/>
        <c:ser>
          <c:idx val="0"/>
          <c:order val="0"/>
          <c:tx>
            <c:strRef>
              <c:f>'Wholesale customers data'!$L$28</c:f>
              <c:strCache>
                <c:ptCount val="1"/>
                <c:pt idx="0">
                  <c:v>Retail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'Wholesale customers data'!$M$27:$O$27</c:f>
              <c:strCache>
                <c:ptCount val="3"/>
                <c:pt idx="0">
                  <c:v>Region 1</c:v>
                </c:pt>
                <c:pt idx="1">
                  <c:v>Region 2</c:v>
                </c:pt>
                <c:pt idx="2">
                  <c:v>Region 3</c:v>
                </c:pt>
              </c:strCache>
            </c:strRef>
          </c:cat>
          <c:val>
            <c:numRef>
              <c:f>'Wholesale customers data'!$M$28:$O$28</c:f>
              <c:numCache>
                <c:formatCode>General</c:formatCode>
                <c:ptCount val="3"/>
                <c:pt idx="0">
                  <c:v>50</c:v>
                </c:pt>
                <c:pt idx="1">
                  <c:v>30</c:v>
                </c:pt>
                <c:pt idx="2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35-42B1-A995-7C9AEA0156FF}"/>
            </c:ext>
          </c:extLst>
        </c:ser>
        <c:ser>
          <c:idx val="1"/>
          <c:order val="1"/>
          <c:tx>
            <c:strRef>
              <c:f>'Wholesale customers data'!$L$29</c:f>
              <c:strCache>
                <c:ptCount val="1"/>
                <c:pt idx="0">
                  <c:v>Horeca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cat>
            <c:strRef>
              <c:f>'Wholesale customers data'!$M$27:$O$27</c:f>
              <c:strCache>
                <c:ptCount val="3"/>
                <c:pt idx="0">
                  <c:v>Region 1</c:v>
                </c:pt>
                <c:pt idx="1">
                  <c:v>Region 2</c:v>
                </c:pt>
                <c:pt idx="2">
                  <c:v>Region 3</c:v>
                </c:pt>
              </c:strCache>
            </c:strRef>
          </c:cat>
          <c:val>
            <c:numRef>
              <c:f>'Wholesale customers data'!$M$29:$O$29</c:f>
              <c:numCache>
                <c:formatCode>General</c:formatCode>
                <c:ptCount val="3"/>
                <c:pt idx="0">
                  <c:v>40</c:v>
                </c:pt>
                <c:pt idx="1">
                  <c:v>35</c:v>
                </c:pt>
                <c:pt idx="2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35-42B1-A995-7C9AEA0156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80988096"/>
        <c:axId val="580982336"/>
        <c:axId val="0"/>
      </c:bar3DChart>
      <c:catAx>
        <c:axId val="58098809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d-ID"/>
          </a:p>
        </c:txPr>
        <c:crossAx val="580982336"/>
        <c:crosses val="autoZero"/>
        <c:auto val="1"/>
        <c:lblAlgn val="ctr"/>
        <c:lblOffset val="100"/>
        <c:noMultiLvlLbl val="0"/>
      </c:catAx>
      <c:valAx>
        <c:axId val="5809823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d-ID"/>
          </a:p>
        </c:txPr>
        <c:crossAx val="5809880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d-ID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rgbClr val="92D050"/>
      </a:solidFill>
    </a:ln>
    <a:effectLst/>
  </c:spPr>
  <c:txPr>
    <a:bodyPr/>
    <a:lstStyle/>
    <a:p>
      <a:pPr>
        <a:defRPr/>
      </a:pPr>
      <a:endParaRPr lang="id-ID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png>
</file>

<file path=ppt/media/image4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11A6662E-FAF4-44BC-88B5-85A7CBFB6D30}" type="datetime1">
              <a:rPr lang="en-US" smtClean="0"/>
              <a:pPr/>
              <a:t>12/29/2024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044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022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4947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12/29/2024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94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12/29/2024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9981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12/29/2024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625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12/29/2024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083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12/29/2024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11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12/29/2024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675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12/29/2024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696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12/29/2024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381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57E0CF6C-748E-4B7A-BC8B-3011EF78ED13}" type="datetime1">
              <a:rPr lang="en-US" smtClean="0"/>
              <a:pPr/>
              <a:t>12/29/2024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838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5" r:id="rId1"/>
    <p:sldLayoutId id="2147484046" r:id="rId2"/>
    <p:sldLayoutId id="2147484047" r:id="rId3"/>
    <p:sldLayoutId id="2147484048" r:id="rId4"/>
    <p:sldLayoutId id="2147484049" r:id="rId5"/>
    <p:sldLayoutId id="2147484050" r:id="rId6"/>
    <p:sldLayoutId id="2147484051" r:id="rId7"/>
    <p:sldLayoutId id="2147484052" r:id="rId8"/>
    <p:sldLayoutId id="2147484053" r:id="rId9"/>
    <p:sldLayoutId id="2147484054" r:id="rId10"/>
    <p:sldLayoutId id="2147484055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16034-2968-5525-BC3F-83DCA14F85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4960136"/>
            <a:ext cx="7882128" cy="1797279"/>
          </a:xfrm>
        </p:spPr>
        <p:txBody>
          <a:bodyPr/>
          <a:lstStyle/>
          <a:p>
            <a:pPr algn="ctr"/>
            <a:r>
              <a:rPr lang="en-ID" sz="3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Analisis</a:t>
            </a:r>
            <a:r>
              <a:rPr lang="en-ID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3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Pengeluaran</a:t>
            </a:r>
            <a:r>
              <a:rPr lang="en-ID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36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Pelanggan</a:t>
            </a:r>
            <a:r>
              <a:rPr lang="en-ID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br>
              <a:rPr lang="en-ID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ID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Wholesale</a:t>
            </a:r>
            <a:endParaRPr lang="en-ID" sz="23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81050B-B862-A28E-D948-ECA9AB6228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7928" y="4468031"/>
            <a:ext cx="10070592" cy="1069848"/>
          </a:xfrm>
        </p:spPr>
        <p:txBody>
          <a:bodyPr>
            <a:normAutofit/>
          </a:bodyPr>
          <a:lstStyle/>
          <a:p>
            <a:pPr algn="ctr"/>
            <a:r>
              <a:rPr lang="en-ID" b="1" i="0" dirty="0" err="1">
                <a:effectLst/>
                <a:latin typeface="__fkGroteskNeue_598ab8"/>
              </a:rPr>
              <a:t>Memahami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pola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pengeluaran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pelanggan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berdasarkan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kategori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produk</a:t>
            </a:r>
            <a:r>
              <a:rPr lang="en-ID" b="1" i="0" dirty="0">
                <a:effectLst/>
                <a:latin typeface="__fkGroteskNeue_598ab8"/>
              </a:rPr>
              <a:t> dan </a:t>
            </a:r>
            <a:r>
              <a:rPr lang="en-ID" b="1" i="0" dirty="0" err="1">
                <a:effectLst/>
                <a:latin typeface="__fkGroteskNeue_598ab8"/>
              </a:rPr>
              <a:t>saluran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distribusi</a:t>
            </a:r>
            <a:r>
              <a:rPr lang="en-ID" b="1" dirty="0">
                <a:latin typeface="__fkGroteskNeue_598ab8"/>
              </a:rPr>
              <a:t> dan </a:t>
            </a:r>
            <a:r>
              <a:rPr lang="en-ID" b="1" i="0" dirty="0" err="1">
                <a:effectLst/>
                <a:latin typeface="__fkGroteskNeue_598ab8"/>
              </a:rPr>
              <a:t>Mengidentifikasi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peluang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untuk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meningkatkan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penjualan</a:t>
            </a:r>
            <a:r>
              <a:rPr lang="en-ID" b="1" i="0" dirty="0">
                <a:effectLst/>
                <a:latin typeface="__fkGroteskNeue_598ab8"/>
              </a:rPr>
              <a:t>.</a:t>
            </a:r>
          </a:p>
          <a:p>
            <a:endParaRPr lang="en-ID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Large troll">
                <a:extLst>
                  <a:ext uri="{FF2B5EF4-FFF2-40B4-BE49-F238E27FC236}">
                    <a16:creationId xmlns:a16="http://schemas.microsoft.com/office/drawing/2014/main" id="{BF970854-6AF6-1AC1-C88F-C9C3DBDE85BA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373322600"/>
                  </p:ext>
                </p:extLst>
              </p:nvPr>
            </p:nvGraphicFramePr>
            <p:xfrm>
              <a:off x="166440" y="21461"/>
              <a:ext cx="2824847" cy="4200518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824847" cy="4200518"/>
                    </a:xfrm>
                    <a:prstGeom prst="rect">
                      <a:avLst/>
                    </a:prstGeom>
                  </am3d:spPr>
                  <am3d:camera>
                    <am3d:pos x="0" y="0" z="6121017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791654" d="1000000"/>
                    <am3d:preTrans dx="0" dy="-17935179" dz="8749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35008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Large troll">
                <a:extLst>
                  <a:ext uri="{FF2B5EF4-FFF2-40B4-BE49-F238E27FC236}">
                    <a16:creationId xmlns:a16="http://schemas.microsoft.com/office/drawing/2014/main" id="{BF970854-6AF6-1AC1-C88F-C9C3DBDE85B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6440" y="21461"/>
                <a:ext cx="2824847" cy="420051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96080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2E45E-DC02-3A05-AEA0-FF88BA299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RINGKASAN DATA </a:t>
            </a:r>
            <a:endParaRPr lang="en-ID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01397B-0CD3-FF27-DBEA-5E46E46B10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RATA </a:t>
            </a:r>
            <a:r>
              <a:rPr lang="en-US" dirty="0" err="1"/>
              <a:t>RATA</a:t>
            </a:r>
            <a:endParaRPr lang="en-ID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C88FB2-4A2C-E16B-F771-E3CDD537F8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3133090"/>
            <a:ext cx="4619752" cy="2809492"/>
          </a:xfrm>
          <a:ln>
            <a:solidFill>
              <a:srgbClr val="00B050"/>
            </a:solidFill>
          </a:ln>
        </p:spPr>
        <p:txBody>
          <a:bodyPr>
            <a:normAutofit fontScale="92500" lnSpcReduction="10000"/>
          </a:bodyPr>
          <a:lstStyle/>
          <a:p>
            <a:pPr algn="l">
              <a:buFont typeface="Wingdings" panose="05000000000000000000" pitchFamily="2" charset="2"/>
              <a:buChar char="Ø"/>
            </a:pPr>
            <a:r>
              <a:rPr lang="en-ID" b="1" i="0" dirty="0">
                <a:effectLst/>
                <a:latin typeface="__fkGroteskNeue_598ab8"/>
              </a:rPr>
              <a:t>Rata-rata </a:t>
            </a:r>
            <a:r>
              <a:rPr lang="en-ID" b="1" i="0" dirty="0" err="1">
                <a:effectLst/>
                <a:latin typeface="__fkGroteskNeue_598ab8"/>
              </a:rPr>
              <a:t>pengeluaran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pelanggan</a:t>
            </a:r>
            <a:r>
              <a:rPr lang="en-ID" b="1" i="0" dirty="0">
                <a:effectLst/>
                <a:latin typeface="__fkGroteskNeue_598ab8"/>
              </a:rPr>
              <a:t>:</a:t>
            </a:r>
          </a:p>
          <a:p>
            <a:pPr marL="0" indent="0" algn="l">
              <a:buNone/>
            </a:pPr>
            <a:endParaRPr lang="en-ID" b="0" i="0" dirty="0">
              <a:effectLst/>
              <a:latin typeface="__fkGroteskNeue_598ab8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ID" sz="2000" b="0" i="0" dirty="0">
                <a:effectLst/>
                <a:latin typeface="__fkGroteskNeue_598ab8"/>
              </a:rPr>
              <a:t>Fresh: 12.000.298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sz="2000" b="0" i="0" dirty="0">
                <a:effectLst/>
                <a:latin typeface="__fkGroteskNeue_598ab8"/>
              </a:rPr>
              <a:t>Milk: 5.796.266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sz="2000" b="0" i="0" dirty="0">
                <a:effectLst/>
                <a:latin typeface="__fkGroteskNeue_598ab8"/>
              </a:rPr>
              <a:t>Grocery: 7.951.277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sz="2000" b="0" i="0" dirty="0">
                <a:effectLst/>
                <a:latin typeface="__fkGroteskNeue_598ab8"/>
              </a:rPr>
              <a:t>Frozen: 3.071.932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sz="2000" b="0" i="0" dirty="0" err="1">
                <a:effectLst/>
                <a:latin typeface="__fkGroteskNeue_598ab8"/>
              </a:rPr>
              <a:t>Detergents_Paper</a:t>
            </a:r>
            <a:r>
              <a:rPr lang="en-ID" sz="2000" b="0" i="0" dirty="0">
                <a:effectLst/>
                <a:latin typeface="__fkGroteskNeue_598ab8"/>
              </a:rPr>
              <a:t>: 2.881.493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sz="2000" b="0" i="0" dirty="0" err="1">
                <a:effectLst/>
                <a:latin typeface="__fkGroteskNeue_598ab8"/>
              </a:rPr>
              <a:t>Delicassen</a:t>
            </a:r>
            <a:r>
              <a:rPr lang="en-ID" sz="2000" b="0" i="0" dirty="0">
                <a:effectLst/>
                <a:latin typeface="__fkGroteskNeue_598ab8"/>
              </a:rPr>
              <a:t>: 1.524.870</a:t>
            </a:r>
          </a:p>
          <a:p>
            <a:endParaRPr lang="en-ID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77D982-8C57-71D5-9ADC-EA6408013A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MAX</a:t>
            </a:r>
            <a:endParaRPr lang="en-ID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8D3B3B-A9D6-03A8-A803-70B8BED5B5E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D" b="1" dirty="0">
                <a:latin typeface="__fkGroteskNeue_598ab8"/>
              </a:rPr>
              <a:t> MAX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pengeluaran</a:t>
            </a:r>
            <a:r>
              <a:rPr lang="en-ID" b="1" i="0" dirty="0">
                <a:effectLst/>
                <a:latin typeface="__fkGroteskNeue_598ab8"/>
              </a:rPr>
              <a:t> </a:t>
            </a:r>
            <a:r>
              <a:rPr lang="en-ID" b="1" i="0" dirty="0" err="1">
                <a:effectLst/>
                <a:latin typeface="__fkGroteskNeue_598ab8"/>
              </a:rPr>
              <a:t>pelanggan</a:t>
            </a:r>
            <a:r>
              <a:rPr lang="en-ID" b="1" i="0" dirty="0">
                <a:effectLst/>
                <a:latin typeface="__fkGroteskNeue_598ab8"/>
              </a:rPr>
              <a:t>:</a:t>
            </a:r>
          </a:p>
          <a:p>
            <a:pPr marL="0" indent="0">
              <a:buNone/>
            </a:pPr>
            <a:endParaRPr lang="en-ID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0EE76C2-B515-69C0-7BCB-32B76BD642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6599343"/>
              </p:ext>
            </p:extLst>
          </p:nvPr>
        </p:nvGraphicFramePr>
        <p:xfrm>
          <a:off x="6364224" y="3133090"/>
          <a:ext cx="4619752" cy="2809492"/>
        </p:xfrm>
        <a:graphic>
          <a:graphicData uri="http://schemas.openxmlformats.org/drawingml/2006/table">
            <a:tbl>
              <a:tblPr/>
              <a:tblGrid>
                <a:gridCol w="2309876">
                  <a:extLst>
                    <a:ext uri="{9D8B030D-6E8A-4147-A177-3AD203B41FA5}">
                      <a16:colId xmlns:a16="http://schemas.microsoft.com/office/drawing/2014/main" val="3804713780"/>
                    </a:ext>
                  </a:extLst>
                </a:gridCol>
                <a:gridCol w="2309876">
                  <a:extLst>
                    <a:ext uri="{9D8B030D-6E8A-4147-A177-3AD203B41FA5}">
                      <a16:colId xmlns:a16="http://schemas.microsoft.com/office/drawing/2014/main" val="142934648"/>
                    </a:ext>
                  </a:extLst>
                </a:gridCol>
              </a:tblGrid>
              <a:tr h="416221">
                <a:tc>
                  <a:txBody>
                    <a:bodyPr/>
                    <a:lstStyle/>
                    <a:p>
                      <a:pPr fontAlgn="base" latinLnBrk="0"/>
                      <a:r>
                        <a:rPr lang="en-ID">
                          <a:effectLst/>
                        </a:rPr>
                        <a:t>Fresh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0CE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0CE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D">
                          <a:effectLst/>
                        </a:rPr>
                        <a:t>Rp 12,000,297</a:t>
                      </a:r>
                    </a:p>
                  </a:txBody>
                  <a:tcPr anchor="ctr">
                    <a:lnL w="6350" cap="flat" cmpd="sng" algn="ctr">
                      <a:solidFill>
                        <a:srgbClr val="60CE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0CE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0CE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CD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3179937"/>
                  </a:ext>
                </a:extLst>
              </a:tr>
              <a:tr h="416221">
                <a:tc>
                  <a:txBody>
                    <a:bodyPr/>
                    <a:lstStyle/>
                    <a:p>
                      <a:pPr fontAlgn="base" latinLnBrk="0"/>
                      <a:r>
                        <a:rPr lang="en-ID">
                          <a:effectLst/>
                        </a:rPr>
                        <a:t>Milk</a:t>
                      </a:r>
                    </a:p>
                  </a:txBody>
                  <a:tcPr anchor="ctr">
                    <a:lnL w="6350" cap="flat" cmpd="sng" algn="ctr">
                      <a:solidFill>
                        <a:srgbClr val="60CE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CD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0CE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D">
                          <a:effectLst/>
                        </a:rPr>
                        <a:t>Rp 5,796,265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CD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CD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CD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8887063"/>
                  </a:ext>
                </a:extLst>
              </a:tr>
              <a:tr h="416221">
                <a:tc>
                  <a:txBody>
                    <a:bodyPr/>
                    <a:lstStyle/>
                    <a:p>
                      <a:pPr fontAlgn="base" latinLnBrk="0"/>
                      <a:r>
                        <a:rPr lang="en-ID">
                          <a:effectLst/>
                        </a:rPr>
                        <a:t>Grocery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D">
                          <a:effectLst/>
                        </a:rPr>
                        <a:t>Rp 7,951,278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9503314"/>
                  </a:ext>
                </a:extLst>
              </a:tr>
              <a:tr h="416221">
                <a:tc>
                  <a:txBody>
                    <a:bodyPr/>
                    <a:lstStyle/>
                    <a:p>
                      <a:pPr fontAlgn="base" latinLnBrk="0"/>
                      <a:r>
                        <a:rPr lang="en-ID">
                          <a:effectLst/>
                        </a:rPr>
                        <a:t>Frozen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D" dirty="0">
                          <a:effectLst/>
                        </a:rPr>
                        <a:t>Rp 3,071,934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C5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3864392"/>
                  </a:ext>
                </a:extLst>
              </a:tr>
              <a:tr h="728387">
                <a:tc>
                  <a:txBody>
                    <a:bodyPr/>
                    <a:lstStyle/>
                    <a:p>
                      <a:pPr fontAlgn="base" latinLnBrk="0"/>
                      <a:r>
                        <a:rPr lang="en-ID" dirty="0">
                          <a:effectLst/>
                        </a:rPr>
                        <a:t>Detergents Paper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0CA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D" dirty="0">
                          <a:effectLst/>
                        </a:rPr>
                        <a:t>Rp 2,881,493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333124"/>
                  </a:ext>
                </a:extLst>
              </a:tr>
              <a:tr h="416221">
                <a:tc>
                  <a:txBody>
                    <a:bodyPr/>
                    <a:lstStyle/>
                    <a:p>
                      <a:pPr fontAlgn="base" latinLnBrk="0"/>
                      <a:r>
                        <a:rPr lang="en-ID" dirty="0" err="1">
                          <a:effectLst/>
                        </a:rPr>
                        <a:t>Delicassen</a:t>
                      </a:r>
                      <a:endParaRPr lang="en-ID" dirty="0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60CA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60CA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0CA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ID" dirty="0">
                          <a:effectLst/>
                        </a:rPr>
                        <a:t>Rp 1,524,870</a:t>
                      </a:r>
                    </a:p>
                  </a:txBody>
                  <a:tcPr anchor="ctr">
                    <a:lnL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DC5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4569866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3FF4660E-0D43-3548-5DF7-FA0B8094CD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64919" y="2785982"/>
            <a:ext cx="14172278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__fkGroteskNeue_598ab8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13151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AC78F-D603-7B0F-717E-32D15507C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500" dirty="0"/>
              <a:t>GRAFIK PENGELUARAN DI BERBAGAI KATEGORI</a:t>
            </a:r>
            <a:endParaRPr lang="en-ID" sz="4500" dirty="0"/>
          </a:p>
        </p:txBody>
      </p:sp>
      <p:pic>
        <p:nvPicPr>
          <p:cNvPr id="5" name="Picture 4" descr="A graph with numbers and a bar chart&#10;&#10;Description automatically generated">
            <a:extLst>
              <a:ext uri="{FF2B5EF4-FFF2-40B4-BE49-F238E27FC236}">
                <a16:creationId xmlns:a16="http://schemas.microsoft.com/office/drawing/2014/main" id="{C8B36D59-F24D-2849-0EA5-ED259509C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8722" y="2384154"/>
            <a:ext cx="7234555" cy="415830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5490789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0AFF8-60AF-1EA1-8DE8-31BED4EF743B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 fontScale="90000"/>
          </a:bodyPr>
          <a:lstStyle/>
          <a:p>
            <a:pPr algn="ctr"/>
            <a:r>
              <a:rPr lang="en-ID" b="0" i="0" dirty="0">
                <a:effectLst/>
                <a:latin typeface="var(--font-fk-grotesk)"/>
              </a:rPr>
              <a:t> </a:t>
            </a:r>
            <a:r>
              <a:rPr lang="en-ID" sz="3600" b="0" i="0" dirty="0">
                <a:effectLst/>
                <a:latin typeface="Albertus Extra Bold" panose="020E0802040304020204" pitchFamily="34" charset="0"/>
              </a:rPr>
              <a:t>Diagram </a:t>
            </a:r>
            <a:r>
              <a:rPr lang="en-ID" sz="3600" b="0" i="0" dirty="0" err="1">
                <a:effectLst/>
                <a:latin typeface="Albertus Extra Bold" panose="020E0802040304020204" pitchFamily="34" charset="0"/>
              </a:rPr>
              <a:t>Segmentasi</a:t>
            </a:r>
            <a:r>
              <a:rPr lang="en-ID" sz="3600" b="0" i="0" dirty="0">
                <a:effectLst/>
                <a:latin typeface="Albertus Extra Bold" panose="020E0802040304020204" pitchFamily="34" charset="0"/>
              </a:rPr>
              <a:t> </a:t>
            </a:r>
            <a:r>
              <a:rPr lang="en-ID" sz="3600" b="0" i="0" dirty="0" err="1">
                <a:effectLst/>
                <a:latin typeface="Albertus Extra Bold" panose="020E0802040304020204" pitchFamily="34" charset="0"/>
              </a:rPr>
              <a:t>Pelanggan</a:t>
            </a:r>
            <a:r>
              <a:rPr lang="en-ID" sz="3600" b="0" i="0" dirty="0">
                <a:effectLst/>
                <a:latin typeface="Albertus Extra Bold" panose="020E0802040304020204" pitchFamily="34" charset="0"/>
              </a:rPr>
              <a:t> </a:t>
            </a:r>
            <a:r>
              <a:rPr lang="en-ID" sz="3600" b="0" i="0" dirty="0" err="1">
                <a:effectLst/>
                <a:latin typeface="Albertus Extra Bold" panose="020E0802040304020204" pitchFamily="34" charset="0"/>
              </a:rPr>
              <a:t>Berdasarkan</a:t>
            </a:r>
            <a:r>
              <a:rPr lang="en-ID" sz="3600" b="0" i="0" dirty="0">
                <a:effectLst/>
                <a:latin typeface="Albertus Extra Bold" panose="020E0802040304020204" pitchFamily="34" charset="0"/>
              </a:rPr>
              <a:t> Channel dan Region</a:t>
            </a:r>
            <a:br>
              <a:rPr lang="en-ID" sz="3600" b="0" i="0" dirty="0">
                <a:effectLst/>
                <a:latin typeface="Albertus Extra Bold" panose="020E0802040304020204" pitchFamily="34" charset="0"/>
              </a:rPr>
            </a:br>
            <a:endParaRPr lang="en-ID" dirty="0">
              <a:latin typeface="Albertus Extra Bold" panose="020E0802040304020204" pitchFamily="34" charset="0"/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2D59675-9545-F77E-B855-8275D9AA65D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557648273"/>
              </p:ext>
            </p:extLst>
          </p:nvPr>
        </p:nvGraphicFramePr>
        <p:xfrm>
          <a:off x="1023938" y="2286000"/>
          <a:ext cx="4754562" cy="4022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B6777B-E72B-AE99-3CC4-599DEA60CD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  <a:ln>
            <a:solidFill>
              <a:srgbClr val="92D050"/>
            </a:solidFill>
          </a:ln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ID" b="1" i="0" dirty="0">
                <a:effectLst/>
                <a:latin typeface="__fkGroteskNeue_598ab8"/>
              </a:rPr>
              <a:t>Channel: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b="0" i="0" dirty="0">
                <a:effectLst/>
                <a:latin typeface="__fkGroteskNeue_598ab8"/>
              </a:rPr>
              <a:t>Retail </a:t>
            </a:r>
            <a:r>
              <a:rPr lang="en-ID" b="0" i="0" dirty="0" err="1">
                <a:effectLst/>
                <a:latin typeface="__fkGroteskNeue_598ab8"/>
              </a:rPr>
              <a:t>biasanya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merujuk</a:t>
            </a:r>
            <a:r>
              <a:rPr lang="en-ID" b="0" i="0" dirty="0">
                <a:effectLst/>
                <a:latin typeface="__fkGroteskNeue_598ab8"/>
              </a:rPr>
              <a:t> pada </a:t>
            </a:r>
            <a:r>
              <a:rPr lang="en-ID" b="0" i="0" dirty="0" err="1">
                <a:effectLst/>
                <a:latin typeface="__fkGroteskNeue_598ab8"/>
              </a:rPr>
              <a:t>penjualan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langsung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kepada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konsumen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melalui</a:t>
            </a:r>
            <a:r>
              <a:rPr lang="en-ID" b="0" i="0" dirty="0">
                <a:effectLst/>
                <a:latin typeface="__fkGroteskNeue_598ab8"/>
              </a:rPr>
              <a:t> toko </a:t>
            </a:r>
            <a:r>
              <a:rPr lang="en-ID" b="0" i="0" dirty="0" err="1">
                <a:effectLst/>
                <a:latin typeface="__fkGroteskNeue_598ab8"/>
              </a:rPr>
              <a:t>atau</a:t>
            </a:r>
            <a:r>
              <a:rPr lang="en-ID" b="0" i="0" dirty="0">
                <a:effectLst/>
                <a:latin typeface="__fkGroteskNeue_598ab8"/>
              </a:rPr>
              <a:t> supermarket.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b="0" i="0" dirty="0" err="1">
                <a:effectLst/>
                <a:latin typeface="__fkGroteskNeue_598ab8"/>
              </a:rPr>
              <a:t>Horeca</a:t>
            </a:r>
            <a:r>
              <a:rPr lang="en-ID" b="0" i="0" dirty="0">
                <a:effectLst/>
                <a:latin typeface="__fkGroteskNeue_598ab8"/>
              </a:rPr>
              <a:t> </a:t>
            </a:r>
            <a:r>
              <a:rPr lang="en-ID" b="0" i="0" dirty="0" err="1">
                <a:effectLst/>
                <a:latin typeface="__fkGroteskNeue_598ab8"/>
              </a:rPr>
              <a:t>mencakup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penjualan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kepada</a:t>
            </a:r>
            <a:r>
              <a:rPr lang="en-ID" b="0" i="0" dirty="0">
                <a:effectLst/>
                <a:latin typeface="__fkGroteskNeue_598ab8"/>
              </a:rPr>
              <a:t> hotel, </a:t>
            </a:r>
            <a:r>
              <a:rPr lang="en-ID" b="0" i="0" dirty="0" err="1">
                <a:effectLst/>
                <a:latin typeface="__fkGroteskNeue_598ab8"/>
              </a:rPr>
              <a:t>restoran</a:t>
            </a:r>
            <a:r>
              <a:rPr lang="en-ID" b="0" i="0" dirty="0">
                <a:effectLst/>
                <a:latin typeface="__fkGroteskNeue_598ab8"/>
              </a:rPr>
              <a:t>, dan </a:t>
            </a:r>
            <a:r>
              <a:rPr lang="en-ID" b="0" i="0" dirty="0" err="1">
                <a:effectLst/>
                <a:latin typeface="__fkGroteskNeue_598ab8"/>
              </a:rPr>
              <a:t>kafe</a:t>
            </a:r>
            <a:r>
              <a:rPr lang="en-ID" b="0" i="0" dirty="0">
                <a:effectLst/>
                <a:latin typeface="__fkGroteskNeue_598ab8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D" dirty="0">
              <a:latin typeface="__fkGroteskNeue_598ab8"/>
            </a:endParaRPr>
          </a:p>
          <a:p>
            <a:pPr algn="l">
              <a:buFont typeface="Wingdings" panose="05000000000000000000" pitchFamily="2" charset="2"/>
              <a:buChar char="q"/>
            </a:pPr>
            <a:r>
              <a:rPr lang="en-ID" b="1" i="0" dirty="0">
                <a:effectLst/>
                <a:latin typeface="__fkGroteskNeue_598ab8"/>
              </a:rPr>
              <a:t>Region: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b="0" i="0" dirty="0">
                <a:effectLst/>
                <a:latin typeface="__fkGroteskNeue_598ab8"/>
              </a:rPr>
              <a:t>Kolom-</a:t>
            </a:r>
            <a:r>
              <a:rPr lang="en-ID" b="0" i="0" dirty="0" err="1">
                <a:effectLst/>
                <a:latin typeface="__fkGroteskNeue_598ab8"/>
              </a:rPr>
              <a:t>kolom</a:t>
            </a:r>
            <a:r>
              <a:rPr lang="en-ID" b="0" i="0" dirty="0">
                <a:effectLst/>
                <a:latin typeface="__fkGroteskNeue_598ab8"/>
              </a:rPr>
              <a:t> di </a:t>
            </a:r>
            <a:r>
              <a:rPr lang="en-ID" b="0" i="0" dirty="0" err="1">
                <a:effectLst/>
                <a:latin typeface="__fkGroteskNeue_598ab8"/>
              </a:rPr>
              <a:t>sebelah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kanan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menunjukkan</a:t>
            </a:r>
            <a:r>
              <a:rPr lang="en-ID" b="0" i="0" dirty="0">
                <a:effectLst/>
                <a:latin typeface="__fkGroteskNeue_598ab8"/>
              </a:rPr>
              <a:t> wilayah </a:t>
            </a:r>
            <a:r>
              <a:rPr lang="en-ID" b="0" i="0" dirty="0" err="1">
                <a:effectLst/>
                <a:latin typeface="__fkGroteskNeue_598ab8"/>
              </a:rPr>
              <a:t>geografis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tempat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pelanggan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berada</a:t>
            </a:r>
            <a:r>
              <a:rPr lang="en-ID" b="0" i="0" dirty="0">
                <a:effectLst/>
                <a:latin typeface="__fkGroteskNeue_598ab8"/>
              </a:rPr>
              <a:t>. </a:t>
            </a:r>
            <a:r>
              <a:rPr lang="en-ID" b="0" i="0" dirty="0" err="1">
                <a:effectLst/>
                <a:latin typeface="__fkGroteskNeue_598ab8"/>
              </a:rPr>
              <a:t>Dalam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tabel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ini</a:t>
            </a:r>
            <a:r>
              <a:rPr lang="en-ID" b="0" i="0" dirty="0">
                <a:effectLst/>
                <a:latin typeface="__fkGroteskNeue_598ab8"/>
              </a:rPr>
              <a:t>, </a:t>
            </a:r>
            <a:r>
              <a:rPr lang="en-ID" b="0" i="0" dirty="0" err="1">
                <a:effectLst/>
                <a:latin typeface="__fkGroteskNeue_598ab8"/>
              </a:rPr>
              <a:t>ada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tiga</a:t>
            </a:r>
            <a:r>
              <a:rPr lang="en-ID" b="0" i="0" dirty="0">
                <a:effectLst/>
                <a:latin typeface="__fkGroteskNeue_598ab8"/>
              </a:rPr>
              <a:t> region yang </a:t>
            </a:r>
            <a:r>
              <a:rPr lang="en-ID" b="0" i="0" dirty="0" err="1">
                <a:effectLst/>
                <a:latin typeface="__fkGroteskNeue_598ab8"/>
              </a:rPr>
              <a:t>dianalisis</a:t>
            </a:r>
            <a:r>
              <a:rPr lang="en-ID" b="0" i="0" dirty="0">
                <a:effectLst/>
                <a:latin typeface="__fkGroteskNeue_598ab8"/>
              </a:rPr>
              <a:t>: </a:t>
            </a:r>
            <a:r>
              <a:rPr lang="en-ID" b="0" i="1" dirty="0">
                <a:effectLst/>
                <a:latin typeface="__fkGroteskNeue_598ab8"/>
              </a:rPr>
              <a:t>Region 1</a:t>
            </a:r>
            <a:r>
              <a:rPr lang="en-ID" b="0" i="0" dirty="0">
                <a:effectLst/>
                <a:latin typeface="__fkGroteskNeue_598ab8"/>
              </a:rPr>
              <a:t>, </a:t>
            </a:r>
            <a:r>
              <a:rPr lang="en-ID" b="0" i="1" dirty="0">
                <a:effectLst/>
                <a:latin typeface="__fkGroteskNeue_598ab8"/>
              </a:rPr>
              <a:t>Region 2</a:t>
            </a:r>
            <a:r>
              <a:rPr lang="en-ID" b="0" i="0" dirty="0">
                <a:effectLst/>
                <a:latin typeface="__fkGroteskNeue_598ab8"/>
              </a:rPr>
              <a:t>, dan </a:t>
            </a:r>
            <a:r>
              <a:rPr lang="en-ID" b="0" i="1" dirty="0">
                <a:effectLst/>
                <a:latin typeface="__fkGroteskNeue_598ab8"/>
              </a:rPr>
              <a:t>Region 3</a:t>
            </a:r>
            <a:r>
              <a:rPr lang="en-ID" b="0" i="0" dirty="0">
                <a:effectLst/>
                <a:latin typeface="__fkGroteskNeue_598ab8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D" b="0" i="0" dirty="0" err="1">
                <a:effectLst/>
                <a:latin typeface="__fkGroteskNeue_598ab8"/>
              </a:rPr>
              <a:t>Setiap</a:t>
            </a:r>
            <a:r>
              <a:rPr lang="en-ID" b="0" i="0" dirty="0">
                <a:effectLst/>
                <a:latin typeface="__fkGroteskNeue_598ab8"/>
              </a:rPr>
              <a:t> region </a:t>
            </a:r>
            <a:r>
              <a:rPr lang="en-ID" b="0" i="0" dirty="0" err="1">
                <a:effectLst/>
                <a:latin typeface="__fkGroteskNeue_598ab8"/>
              </a:rPr>
              <a:t>dapat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mewakili</a:t>
            </a:r>
            <a:r>
              <a:rPr lang="en-ID" b="0" i="0" dirty="0">
                <a:effectLst/>
                <a:latin typeface="__fkGroteskNeue_598ab8"/>
              </a:rPr>
              <a:t> area </a:t>
            </a:r>
            <a:r>
              <a:rPr lang="en-ID" b="0" i="0" dirty="0" err="1">
                <a:effectLst/>
                <a:latin typeface="__fkGroteskNeue_598ab8"/>
              </a:rPr>
              <a:t>tertentu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dalam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distribusi</a:t>
            </a:r>
            <a:r>
              <a:rPr lang="en-ID" b="0" i="0" dirty="0">
                <a:effectLst/>
                <a:latin typeface="__fkGroteskNeue_598ab8"/>
              </a:rPr>
              <a:t> </a:t>
            </a:r>
            <a:r>
              <a:rPr lang="en-ID" b="0" i="0" dirty="0" err="1">
                <a:effectLst/>
                <a:latin typeface="__fkGroteskNeue_598ab8"/>
              </a:rPr>
              <a:t>produk</a:t>
            </a:r>
            <a:r>
              <a:rPr lang="en-ID" b="0" i="0" dirty="0">
                <a:effectLst/>
                <a:latin typeface="__fkGroteskNeue_598ab8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D" b="0" i="0" dirty="0">
              <a:effectLst/>
              <a:latin typeface="__fkGroteskNeue_598ab8"/>
            </a:endParaRP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904744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BFFEA-C22E-7E1F-AC3F-76D3241A9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D" sz="4400" b="0" i="0" dirty="0">
                <a:effectLst/>
                <a:latin typeface="Albertus Extra Bold" panose="020E0802040304020204" pitchFamily="34" charset="0"/>
              </a:rPr>
              <a:t>Kesimpulan dan </a:t>
            </a:r>
            <a:r>
              <a:rPr lang="en-ID" sz="4400" b="0" i="0" dirty="0" err="1">
                <a:effectLst/>
                <a:latin typeface="Albertus Extra Bold" panose="020E0802040304020204" pitchFamily="34" charset="0"/>
              </a:rPr>
              <a:t>Rekomendasi</a:t>
            </a:r>
            <a:br>
              <a:rPr lang="en-ID" b="0" i="0" dirty="0">
                <a:effectLst/>
                <a:latin typeface="var(--font-fk-grotesk)"/>
              </a:rPr>
            </a:b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5C4B3-37B8-418C-B9B3-F80918AEE1D2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92D050"/>
            </a:solidFill>
          </a:ln>
        </p:spPr>
        <p:txBody>
          <a:bodyPr>
            <a:normAutofit fontScale="92500"/>
          </a:bodyPr>
          <a:lstStyle/>
          <a:p>
            <a:pPr algn="l">
              <a:buFont typeface="Wingdings" panose="05000000000000000000" pitchFamily="2" charset="2"/>
              <a:buChar char="v"/>
            </a:pPr>
            <a:r>
              <a:rPr lang="en-ID" sz="2400" b="1" i="0" dirty="0">
                <a:effectLst/>
                <a:latin typeface="__fkGroteskNeue_598ab8"/>
              </a:rPr>
              <a:t>Kesimpulan: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b="0" i="0" dirty="0" err="1">
                <a:effectLst/>
                <a:latin typeface="__fkGroteskNeue_598ab8"/>
              </a:rPr>
              <a:t>Kategori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produk</a:t>
            </a:r>
            <a:r>
              <a:rPr lang="en-ID" sz="2400" b="0" i="0" dirty="0">
                <a:effectLst/>
                <a:latin typeface="__fkGroteskNeue_598ab8"/>
              </a:rPr>
              <a:t> </a:t>
            </a:r>
            <a:r>
              <a:rPr lang="en-ID" sz="2400" b="0" i="1" dirty="0">
                <a:effectLst/>
                <a:latin typeface="__fkGroteskNeue_598ab8"/>
              </a:rPr>
              <a:t>Fresh</a:t>
            </a:r>
            <a:r>
              <a:rPr lang="en-ID" sz="2400" b="0" i="0" dirty="0">
                <a:effectLst/>
                <a:latin typeface="__fkGroteskNeue_598ab8"/>
              </a:rPr>
              <a:t> </a:t>
            </a:r>
            <a:r>
              <a:rPr lang="en-ID" sz="2400" b="0" i="0" dirty="0" err="1">
                <a:effectLst/>
                <a:latin typeface="__fkGroteskNeue_598ab8"/>
              </a:rPr>
              <a:t>mendominasi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pengeluaran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pelanggan</a:t>
            </a:r>
            <a:r>
              <a:rPr lang="en-ID" sz="2400" b="0" i="0" dirty="0">
                <a:effectLst/>
                <a:latin typeface="__fkGroteskNeue_598ab8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b="0" i="0" dirty="0" err="1">
                <a:effectLst/>
                <a:latin typeface="__fkGroteskNeue_598ab8"/>
              </a:rPr>
              <a:t>Saluran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distribusi</a:t>
            </a:r>
            <a:r>
              <a:rPr lang="en-ID" sz="2400" b="0" i="0" dirty="0">
                <a:effectLst/>
                <a:latin typeface="__fkGroteskNeue_598ab8"/>
              </a:rPr>
              <a:t> </a:t>
            </a:r>
            <a:r>
              <a:rPr lang="en-ID" sz="2400" b="0" i="1" dirty="0">
                <a:effectLst/>
                <a:latin typeface="__fkGroteskNeue_598ab8"/>
              </a:rPr>
              <a:t>Retail</a:t>
            </a:r>
            <a:r>
              <a:rPr lang="en-ID" sz="2400" b="0" i="0" dirty="0">
                <a:effectLst/>
                <a:latin typeface="__fkGroteskNeue_598ab8"/>
              </a:rPr>
              <a:t> </a:t>
            </a:r>
            <a:r>
              <a:rPr lang="en-ID" sz="2400" b="0" i="0" dirty="0" err="1">
                <a:effectLst/>
                <a:latin typeface="__fkGroteskNeue_598ab8"/>
              </a:rPr>
              <a:t>memberikan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kontribusi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terbesar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terhadap</a:t>
            </a:r>
            <a:r>
              <a:rPr lang="en-ID" sz="2400" b="0" i="0" dirty="0">
                <a:effectLst/>
                <a:latin typeface="__fkGroteskNeue_598ab8"/>
              </a:rPr>
              <a:t> total </a:t>
            </a:r>
            <a:r>
              <a:rPr lang="en-ID" sz="2400" b="0" i="0" dirty="0" err="1">
                <a:effectLst/>
                <a:latin typeface="__fkGroteskNeue_598ab8"/>
              </a:rPr>
              <a:t>pendapatan</a:t>
            </a:r>
            <a:r>
              <a:rPr lang="en-ID" sz="2400" b="0" i="0" dirty="0">
                <a:effectLst/>
                <a:latin typeface="__fkGroteskNeue_598ab8"/>
              </a:rPr>
              <a:t>.</a:t>
            </a:r>
          </a:p>
          <a:p>
            <a:pPr marL="0" indent="0" algn="l">
              <a:buNone/>
            </a:pPr>
            <a:endParaRPr lang="en-ID" b="0" i="0" dirty="0">
              <a:effectLst/>
              <a:latin typeface="__fkGroteskNeue_598ab8"/>
            </a:endParaRPr>
          </a:p>
          <a:p>
            <a:pPr algn="l">
              <a:buFont typeface="Wingdings" panose="05000000000000000000" pitchFamily="2" charset="2"/>
              <a:buChar char="v"/>
            </a:pPr>
            <a:r>
              <a:rPr lang="en-ID" sz="2400" b="1" i="0" dirty="0" err="1">
                <a:effectLst/>
                <a:latin typeface="__fkGroteskNeue_598ab8"/>
              </a:rPr>
              <a:t>Rekomendasi</a:t>
            </a:r>
            <a:r>
              <a:rPr lang="en-ID" sz="2400" b="1" i="0" dirty="0">
                <a:effectLst/>
                <a:latin typeface="__fkGroteskNeue_598ab8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D" sz="2400" b="0" i="0" dirty="0" err="1">
                <a:effectLst/>
                <a:latin typeface="__fkGroteskNeue_598ab8"/>
              </a:rPr>
              <a:t>Fokus</a:t>
            </a:r>
            <a:r>
              <a:rPr lang="en-ID" sz="2400" b="0" i="0" dirty="0">
                <a:effectLst/>
                <a:latin typeface="__fkGroteskNeue_598ab8"/>
              </a:rPr>
              <a:t> pada </a:t>
            </a:r>
            <a:r>
              <a:rPr lang="en-ID" sz="2400" b="0" i="0" dirty="0" err="1">
                <a:effectLst/>
                <a:latin typeface="__fkGroteskNeue_598ab8"/>
              </a:rPr>
              <a:t>promosi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produk</a:t>
            </a:r>
            <a:r>
              <a:rPr lang="en-ID" sz="2400" b="0" i="0" dirty="0">
                <a:effectLst/>
                <a:latin typeface="__fkGroteskNeue_598ab8"/>
              </a:rPr>
              <a:t> </a:t>
            </a:r>
            <a:r>
              <a:rPr lang="en-ID" sz="2400" b="0" i="1" dirty="0">
                <a:effectLst/>
                <a:latin typeface="__fkGroteskNeue_598ab8"/>
              </a:rPr>
              <a:t>Grocery</a:t>
            </a:r>
            <a:r>
              <a:rPr lang="en-ID" sz="2400" b="0" i="0" dirty="0">
                <a:effectLst/>
                <a:latin typeface="__fkGroteskNeue_598ab8"/>
              </a:rPr>
              <a:t> dan </a:t>
            </a:r>
            <a:r>
              <a:rPr lang="en-ID" sz="2400" b="0" i="1" dirty="0">
                <a:effectLst/>
                <a:latin typeface="__fkGroteskNeue_598ab8"/>
              </a:rPr>
              <a:t>Fresh</a:t>
            </a:r>
            <a:r>
              <a:rPr lang="en-ID" sz="2400" b="0" i="0" dirty="0">
                <a:effectLst/>
                <a:latin typeface="__fkGroteskNeue_598ab8"/>
              </a:rPr>
              <a:t> </a:t>
            </a:r>
            <a:r>
              <a:rPr lang="en-ID" sz="2400" b="0" i="0" dirty="0" err="1">
                <a:effectLst/>
                <a:latin typeface="__fkGroteskNeue_598ab8"/>
              </a:rPr>
              <a:t>untuk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meningkatkan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penjualan</a:t>
            </a:r>
            <a:r>
              <a:rPr lang="en-ID" sz="2400" b="0" i="0" dirty="0">
                <a:effectLst/>
                <a:latin typeface="__fkGroteskNeue_598ab8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2400" b="0" i="0" dirty="0" err="1">
                <a:effectLst/>
                <a:latin typeface="__fkGroteskNeue_598ab8"/>
              </a:rPr>
              <a:t>Perluasan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saluran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distribusi</a:t>
            </a:r>
            <a:r>
              <a:rPr lang="en-ID" sz="2400" b="0" i="0" dirty="0">
                <a:effectLst/>
                <a:latin typeface="__fkGroteskNeue_598ab8"/>
              </a:rPr>
              <a:t> di wilayah </a:t>
            </a:r>
            <a:r>
              <a:rPr lang="en-ID" sz="2400" b="0" i="0" dirty="0" err="1">
                <a:effectLst/>
                <a:latin typeface="__fkGroteskNeue_598ab8"/>
              </a:rPr>
              <a:t>dengan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pengeluaran</a:t>
            </a:r>
            <a:r>
              <a:rPr lang="en-ID" sz="2400" b="0" i="0" dirty="0">
                <a:effectLst/>
                <a:latin typeface="__fkGroteskNeue_598ab8"/>
              </a:rPr>
              <a:t> </a:t>
            </a:r>
            <a:r>
              <a:rPr lang="en-ID" sz="2400" b="0" i="0" dirty="0" err="1">
                <a:effectLst/>
                <a:latin typeface="__fkGroteskNeue_598ab8"/>
              </a:rPr>
              <a:t>tinggi</a:t>
            </a:r>
            <a:r>
              <a:rPr lang="en-ID" sz="2400" b="0" i="0" dirty="0">
                <a:effectLst/>
                <a:latin typeface="__fkGroteskNeue_598ab8"/>
              </a:rPr>
              <a:t>, </a:t>
            </a:r>
            <a:r>
              <a:rPr lang="en-ID" sz="2400" b="0" i="0" dirty="0" err="1">
                <a:effectLst/>
                <a:latin typeface="__fkGroteskNeue_598ab8"/>
              </a:rPr>
              <a:t>terutama</a:t>
            </a:r>
            <a:r>
              <a:rPr lang="en-ID" sz="2400" b="0" i="0" dirty="0">
                <a:effectLst/>
                <a:latin typeface="__fkGroteskNeue_598ab8"/>
              </a:rPr>
              <a:t> di </a:t>
            </a:r>
            <a:r>
              <a:rPr lang="en-ID" sz="2400" b="0" i="1" dirty="0">
                <a:effectLst/>
                <a:latin typeface="__fkGroteskNeue_598ab8"/>
              </a:rPr>
              <a:t>Region 3</a:t>
            </a:r>
            <a:r>
              <a:rPr lang="en-ID" sz="2400" b="0" i="0" dirty="0">
                <a:effectLst/>
                <a:latin typeface="__fkGroteskNeue_598ab8"/>
              </a:rPr>
              <a:t>.</a:t>
            </a: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8280764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539</TotalTime>
  <Words>211</Words>
  <Application>Microsoft Office PowerPoint</Application>
  <PresentationFormat>Widescreen</PresentationFormat>
  <Paragraphs>46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__fkGroteskNeue_598ab8</vt:lpstr>
      <vt:lpstr>Albertus Extra Bold</vt:lpstr>
      <vt:lpstr>Arial</vt:lpstr>
      <vt:lpstr>Times New Roman</vt:lpstr>
      <vt:lpstr>Tw Cen MT</vt:lpstr>
      <vt:lpstr>Tw Cen MT Condensed</vt:lpstr>
      <vt:lpstr>var(--font-fk-grotesk)</vt:lpstr>
      <vt:lpstr>Wingdings</vt:lpstr>
      <vt:lpstr>Wingdings 3</vt:lpstr>
      <vt:lpstr>Integral</vt:lpstr>
      <vt:lpstr>Analisis Pengeluaran Pelanggan  Wholesale</vt:lpstr>
      <vt:lpstr>RINGKASAN DATA </vt:lpstr>
      <vt:lpstr>GRAFIK PENGELUARAN DI BERBAGAI KATEGORI</vt:lpstr>
      <vt:lpstr> Diagram Segmentasi Pelanggan Berdasarkan Channel dan Region </vt:lpstr>
      <vt:lpstr>Kesimpulan dan Rekomendasi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PAS COMREG35</dc:creator>
  <cp:lastModifiedBy>Muhammad Ridho Fadhilah</cp:lastModifiedBy>
  <cp:revision>3</cp:revision>
  <dcterms:created xsi:type="dcterms:W3CDTF">2024-12-25T04:41:03Z</dcterms:created>
  <dcterms:modified xsi:type="dcterms:W3CDTF">2024-12-29T14:11:18Z</dcterms:modified>
</cp:coreProperties>
</file>

<file path=docProps/thumbnail.jpeg>
</file>